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3" r:id="rId4"/>
    <p:sldId id="320" r:id="rId5"/>
    <p:sldId id="325" r:id="rId6"/>
    <p:sldId id="326" r:id="rId7"/>
    <p:sldId id="292" r:id="rId8"/>
    <p:sldId id="291" r:id="rId9"/>
    <p:sldId id="305" r:id="rId10"/>
    <p:sldId id="293" r:id="rId11"/>
    <p:sldId id="331" r:id="rId12"/>
    <p:sldId id="308" r:id="rId13"/>
    <p:sldId id="307" r:id="rId14"/>
    <p:sldId id="327" r:id="rId15"/>
    <p:sldId id="330" r:id="rId16"/>
    <p:sldId id="332" r:id="rId17"/>
    <p:sldId id="309" r:id="rId18"/>
    <p:sldId id="329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D3D4"/>
    <a:srgbClr val="477B76"/>
    <a:srgbClr val="57767B"/>
    <a:srgbClr val="2E555A"/>
    <a:srgbClr val="1F1F1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33871" autoAdjust="0"/>
  </p:normalViewPr>
  <p:slideViewPr>
    <p:cSldViewPr>
      <p:cViewPr>
        <p:scale>
          <a:sx n="37" d="100"/>
          <a:sy n="37" d="100"/>
        </p:scale>
        <p:origin x="-2094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3520" y="-11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67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67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5A8BAA3-FFCF-47F4-B881-645884C81322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72"/>
            <a:ext cx="2945659" cy="49667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272"/>
            <a:ext cx="2945659" cy="49667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992A802-7CBF-481B-90B6-42322BBDE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8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4137"/>
            <a:ext cx="5438140" cy="4468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72"/>
            <a:ext cx="2945659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272"/>
            <a:ext cx="2945659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A551EAC-B7BF-4039-817A-0AE9E1294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90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6AEB4-D1B7-4D0C-B921-4E0A2D4BBDA0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351FA-02DA-4EDA-B8F7-E1CCA648836D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endParaRPr lang="en-AU" dirty="0" smtClean="0">
              <a:ea typeface="ＭＳ Ｐゴシック" pitchFamily="34" charset="-128"/>
            </a:endParaRPr>
          </a:p>
          <a:p>
            <a:pPr>
              <a:defRPr/>
            </a:pPr>
            <a:endParaRPr lang="en-AU" dirty="0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638513-04E7-4CE5-9767-E02A41CC5756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endParaRPr lang="en-AU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E69A4E-6294-4C0C-AB8A-28C338C0B7BD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22096A-6C2C-497B-A1BC-5BC5178D1B7A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14D8-D143-49AA-A51C-30D38AECA3CE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7A2389-D0C4-4CF5-B766-392D4306B86D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endParaRPr lang="en-AU" dirty="0" smtClean="0">
              <a:latin typeface="Arial" charset="0"/>
              <a:ea typeface="ＭＳ Ｐゴシック" pitchFamily="34" charset="-128"/>
            </a:endParaRPr>
          </a:p>
          <a:p>
            <a:endParaRPr lang="en-AU" dirty="0" smtClean="0">
              <a:latin typeface="Arial" charset="0"/>
              <a:ea typeface="ＭＳ Ｐゴシック" pitchFamily="34" charset="-128"/>
            </a:endParaRPr>
          </a:p>
          <a:p>
            <a:endParaRPr lang="en-AU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1AAEA-2279-4264-9DA1-1283BB53893A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200" dirty="0" smtClean="0">
                <a:latin typeface="Arial" charset="0"/>
                <a:ea typeface="ＭＳ Ｐゴシック" pitchFamily="34" charset="-128"/>
              </a:rPr>
              <a:t>.</a:t>
            </a:r>
          </a:p>
          <a:p>
            <a:pPr marL="179388" lvl="1">
              <a:buClr>
                <a:schemeClr val="bg2"/>
              </a:buClr>
            </a:pPr>
            <a:endParaRPr lang="en-US" sz="2200" dirty="0" smtClean="0">
              <a:latin typeface="Arial" charset="0"/>
              <a:ea typeface="ＭＳ Ｐゴシック" pitchFamily="34" charset="-128"/>
            </a:endParaRPr>
          </a:p>
          <a:p>
            <a:endParaRPr lang="en-AU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02CC24-867E-4628-80A3-0D65F1DF4079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3CB746-049B-476A-8559-E75DD883CEDA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00855D-20F0-434B-B657-75B3B0DCF0C7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endParaRPr lang="en-AU" smtClean="0">
              <a:latin typeface="Arial" charset="0"/>
              <a:ea typeface="ＭＳ Ｐゴシック" pitchFamily="34" charset="-128"/>
            </a:endParaRPr>
          </a:p>
          <a:p>
            <a:pPr>
              <a:buFontTx/>
              <a:buChar char="-"/>
            </a:pPr>
            <a:endParaRPr lang="en-AU" smtClean="0">
              <a:latin typeface="Arial" charset="0"/>
              <a:ea typeface="ＭＳ Ｐゴシック" pitchFamily="34" charset="-128"/>
            </a:endParaRPr>
          </a:p>
          <a:p>
            <a:pPr>
              <a:buFontTx/>
              <a:buChar char="-"/>
            </a:pPr>
            <a:endParaRPr lang="en-AU" smtClean="0">
              <a:latin typeface="Arial" charset="0"/>
              <a:ea typeface="ＭＳ Ｐゴシック" pitchFamily="34" charset="-128"/>
            </a:endParaRPr>
          </a:p>
          <a:p>
            <a:endParaRPr lang="en-AU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84FC3-5033-47DB-9C67-DA152C3B4CE7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i="1" dirty="0" smtClean="0">
              <a:latin typeface="Arial" charset="0"/>
              <a:ea typeface="ＭＳ Ｐゴシック" pitchFamily="34" charset="-128"/>
            </a:endParaRPr>
          </a:p>
          <a:p>
            <a:endParaRPr lang="en-AU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663CC-B69F-4BF2-9397-2B0345F40D2B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dirty="0" smtClean="0">
              <a:latin typeface="Arial" charset="0"/>
              <a:ea typeface="ＭＳ Ｐゴシック" pitchFamily="34" charset="-128"/>
            </a:endParaRPr>
          </a:p>
          <a:p>
            <a:endParaRPr lang="en-AU" dirty="0" smtClean="0">
              <a:latin typeface="Arial" charset="0"/>
              <a:ea typeface="ＭＳ Ｐゴシック" pitchFamily="34" charset="-128"/>
            </a:endParaRPr>
          </a:p>
          <a:p>
            <a:endParaRPr lang="en-AU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E7C660-F393-4F43-B161-88EED9D67B9C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FAC9F2E-3E06-4813-BD0E-250A4A8B4760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28B8D54-C1F3-4F07-A01A-F9CD5B1C9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owerpoint banner"/>
          <p:cNvPicPr>
            <a:picLocks noChangeAspect="1" noChangeArrowheads="1"/>
          </p:cNvPicPr>
          <p:nvPr userDrawn="1"/>
        </p:nvPicPr>
        <p:blipFill>
          <a:blip r:embed="rId6">
            <a:duotone>
              <a:prstClr val="black"/>
              <a:srgbClr val="ACD3D4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133508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F03C8FF-FCAE-4EDC-8214-C326E52D9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3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7308850" y="6237288"/>
            <a:ext cx="13573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 smtClean="0"/>
          </a:p>
        </p:txBody>
      </p:sp>
      <p:pic>
        <p:nvPicPr>
          <p:cNvPr id="2051" name="Picture 5" descr="Green background"/>
          <p:cNvPicPr>
            <a:picLocks noChangeAspect="1" noChangeArrowheads="1"/>
          </p:cNvPicPr>
          <p:nvPr userDrawn="1"/>
        </p:nvPicPr>
        <p:blipFill>
          <a:blip r:embed="rId3"/>
          <a:srcRect l="11797" b="4758"/>
          <a:stretch>
            <a:fillRect/>
          </a:stretch>
        </p:blipFill>
        <p:spPr bwMode="auto">
          <a:xfrm>
            <a:off x="-1588" y="0"/>
            <a:ext cx="9145588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 descr="Our business is peopl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68313" y="6096000"/>
            <a:ext cx="3068637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11188" y="1052513"/>
            <a:ext cx="8137525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3600" b="1" smtClean="0">
                <a:solidFill>
                  <a:schemeClr val="bg1"/>
                </a:solidFill>
              </a:rPr>
              <a:t>Enter Presentation Details Here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b="1" smtClean="0">
                <a:solidFill>
                  <a:schemeClr val="bg1"/>
                </a:solidFill>
              </a:rPr>
              <a:t>Line 1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b="1" smtClean="0">
                <a:solidFill>
                  <a:schemeClr val="bg1"/>
                </a:solidFill>
              </a:rPr>
              <a:t>Line 2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b="1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b="1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b="1" smtClean="0">
                <a:solidFill>
                  <a:schemeClr val="bg1"/>
                </a:solidFill>
              </a:rPr>
              <a:t>Presenter: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sz="1800" b="1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b="1" smtClean="0">
              <a:solidFill>
                <a:schemeClr val="bg1"/>
              </a:solidFill>
            </a:endParaRPr>
          </a:p>
        </p:txBody>
      </p:sp>
      <p:pic>
        <p:nvPicPr>
          <p:cNvPr id="2054" name="Picture 8" descr="The Recovre Group_RGB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948488" y="5930900"/>
            <a:ext cx="1643062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5" descr="Green background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 l="11797" b="4758"/>
          <a:stretch>
            <a:fillRect/>
          </a:stretch>
        </p:blipFill>
        <p:spPr bwMode="auto">
          <a:xfrm>
            <a:off x="-1588" y="0"/>
            <a:ext cx="9145588" cy="544195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611188" y="1052513"/>
            <a:ext cx="8137525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Delays in Return to Work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What Can Be Done?</a:t>
            </a:r>
          </a:p>
          <a:p>
            <a:pPr>
              <a:spcBef>
                <a:spcPct val="50000"/>
              </a:spcBef>
            </a:pPr>
            <a:endParaRPr lang="en-US" sz="40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40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24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8196" name="Subtitle 7"/>
          <p:cNvSpPr>
            <a:spLocks noGrp="1"/>
          </p:cNvSpPr>
          <p:nvPr>
            <p:ph type="subTitle" idx="1"/>
          </p:nvPr>
        </p:nvSpPr>
        <p:spPr>
          <a:xfrm>
            <a:off x="611560" y="3429000"/>
            <a:ext cx="6769100" cy="1176338"/>
          </a:xfrm>
        </p:spPr>
        <p:txBody>
          <a:bodyPr/>
          <a:lstStyle/>
          <a:p>
            <a:pPr algn="l"/>
            <a:endParaRPr lang="en-US" dirty="0" smtClean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Workplace Rehabilitation Provider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Unclear goal</a:t>
            </a:r>
          </a:p>
          <a:p>
            <a:r>
              <a:rPr lang="en-AU" dirty="0" smtClean="0"/>
              <a:t>Delayed service delivery</a:t>
            </a:r>
          </a:p>
          <a:p>
            <a:r>
              <a:rPr lang="en-AU" dirty="0" smtClean="0"/>
              <a:t>Lack of communication</a:t>
            </a:r>
          </a:p>
          <a:p>
            <a:r>
              <a:rPr lang="en-AU" dirty="0" smtClean="0"/>
              <a:t>Reactive</a:t>
            </a:r>
          </a:p>
          <a:p>
            <a:r>
              <a:rPr lang="en-AU" dirty="0" smtClean="0"/>
              <a:t>Passive</a:t>
            </a:r>
          </a:p>
          <a:p>
            <a:r>
              <a:rPr lang="en-AU" dirty="0" smtClean="0"/>
              <a:t>Buying into Psycho-social barriers</a:t>
            </a:r>
          </a:p>
          <a:p>
            <a:r>
              <a:rPr lang="en-AU" dirty="0" smtClean="0"/>
              <a:t>Work trials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AU" dirty="0" smtClean="0">
                <a:ea typeface="ＭＳ Ｐゴシック" pitchFamily="34" charset="-128"/>
              </a:rPr>
              <a:t>What Can Be Done?</a:t>
            </a:r>
            <a:br>
              <a:rPr lang="en-AU" dirty="0" smtClean="0">
                <a:ea typeface="ＭＳ Ｐゴシック" pitchFamily="34" charset="-128"/>
              </a:rPr>
            </a:br>
            <a:r>
              <a:rPr lang="en-AU" dirty="0" smtClean="0">
                <a:ea typeface="ＭＳ Ｐゴシック" pitchFamily="34" charset="-128"/>
              </a:rPr>
              <a:t>General Practitioner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>
              <a:ea typeface="ＭＳ Ｐゴシック" pitchFamily="34" charset="-128"/>
            </a:endParaRPr>
          </a:p>
          <a:p>
            <a:r>
              <a:rPr lang="en-AU" dirty="0" smtClean="0">
                <a:ea typeface="ＭＳ Ｐゴシック" pitchFamily="34" charset="-128"/>
              </a:rPr>
              <a:t>Workers compensation training</a:t>
            </a:r>
          </a:p>
          <a:p>
            <a:r>
              <a:rPr lang="en-AU" dirty="0" smtClean="0">
                <a:ea typeface="ＭＳ Ｐゴシック" pitchFamily="34" charset="-128"/>
              </a:rPr>
              <a:t>Involvement in Case Conferences</a:t>
            </a:r>
          </a:p>
          <a:p>
            <a:r>
              <a:rPr lang="en-AU" dirty="0" smtClean="0">
                <a:ea typeface="ＭＳ Ｐゴシック" pitchFamily="34" charset="-128"/>
              </a:rPr>
              <a:t>Independent Medical Opinion </a:t>
            </a:r>
          </a:p>
          <a:p>
            <a:r>
              <a:rPr lang="en-AU" dirty="0" smtClean="0">
                <a:ea typeface="ＭＳ Ｐゴシック" pitchFamily="34" charset="-128"/>
              </a:rPr>
              <a:t>Peer reviews</a:t>
            </a:r>
          </a:p>
          <a:p>
            <a:r>
              <a:rPr lang="en-AU" dirty="0" smtClean="0">
                <a:ea typeface="ＭＳ Ｐゴシック" pitchFamily="34" charset="-128"/>
              </a:rPr>
              <a:t>Review Medical Certificates</a:t>
            </a:r>
          </a:p>
          <a:p>
            <a:endParaRPr lang="en-AU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Employer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z="2800" dirty="0" smtClean="0">
              <a:ea typeface="ＭＳ Ｐゴシック" pitchFamily="34" charset="-128"/>
            </a:endParaRPr>
          </a:p>
          <a:p>
            <a:r>
              <a:rPr lang="en-AU" dirty="0" smtClean="0">
                <a:ea typeface="ＭＳ Ｐゴシック" pitchFamily="34" charset="-128"/>
              </a:rPr>
              <a:t>Knowledge and Education </a:t>
            </a:r>
          </a:p>
          <a:p>
            <a:r>
              <a:rPr lang="en-AU" dirty="0" smtClean="0">
                <a:ea typeface="ＭＳ Ｐゴシック" pitchFamily="34" charset="-128"/>
              </a:rPr>
              <a:t>Claims experience/Premium</a:t>
            </a:r>
          </a:p>
          <a:p>
            <a:r>
              <a:rPr lang="en-AU" dirty="0" smtClean="0">
                <a:ea typeface="ＭＳ Ｐゴシック" pitchFamily="34" charset="-128"/>
              </a:rPr>
              <a:t>Corporate commitment</a:t>
            </a:r>
          </a:p>
          <a:p>
            <a:r>
              <a:rPr lang="en-AU" dirty="0" smtClean="0">
                <a:ea typeface="ＭＳ Ｐゴシック" pitchFamily="34" charset="-128"/>
              </a:rPr>
              <a:t>Healthy Workplace culture</a:t>
            </a:r>
          </a:p>
          <a:p>
            <a:r>
              <a:rPr lang="en-AU" dirty="0" smtClean="0">
                <a:ea typeface="ＭＳ Ｐゴシック" pitchFamily="34" charset="-128"/>
              </a:rPr>
              <a:t>Flexibility to accommodate RTW</a:t>
            </a:r>
          </a:p>
          <a:p>
            <a:r>
              <a:rPr lang="en-AU" dirty="0" smtClean="0">
                <a:ea typeface="ＭＳ Ｐゴシック" pitchFamily="34" charset="-128"/>
              </a:rPr>
              <a:t>Review Performance Incentives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Individual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Early intervention</a:t>
            </a:r>
          </a:p>
          <a:p>
            <a:pPr>
              <a:defRPr/>
            </a:pPr>
            <a:r>
              <a:rPr lang="en-AU" dirty="0" smtClean="0"/>
              <a:t>Bio-psychosocial approach</a:t>
            </a:r>
          </a:p>
          <a:p>
            <a:pPr>
              <a:defRPr/>
            </a:pPr>
            <a:r>
              <a:rPr lang="en-AU" dirty="0" smtClean="0"/>
              <a:t>Address Barriers to RTW</a:t>
            </a:r>
          </a:p>
          <a:p>
            <a:pPr>
              <a:defRPr/>
            </a:pPr>
            <a:r>
              <a:rPr lang="en-AU" dirty="0" smtClean="0"/>
              <a:t>Include individual in process</a:t>
            </a:r>
          </a:p>
          <a:p>
            <a:pPr>
              <a:defRPr/>
            </a:pPr>
            <a:r>
              <a:rPr lang="en-AU" dirty="0" smtClean="0"/>
              <a:t>Return to work expectation</a:t>
            </a:r>
          </a:p>
          <a:p>
            <a:pPr marL="320040" indent="-320040" fontAlgn="auto">
              <a:spcAft>
                <a:spcPts val="0"/>
              </a:spcAft>
              <a:defRPr/>
            </a:pPr>
            <a:r>
              <a:rPr lang="en-AU" dirty="0" smtClean="0"/>
              <a:t>Communication</a:t>
            </a:r>
          </a:p>
          <a:p>
            <a:pPr marL="320040" indent="-320040" fontAlgn="auto">
              <a:spcAft>
                <a:spcPts val="0"/>
              </a:spcAft>
              <a:defRPr/>
            </a:pPr>
            <a:r>
              <a:rPr lang="en-AU" dirty="0" smtClean="0"/>
              <a:t>Compliance</a:t>
            </a:r>
          </a:p>
          <a:p>
            <a:pPr marL="320040" indent="-320040" fontAlgn="auto">
              <a:spcAft>
                <a:spcPts val="0"/>
              </a:spcAft>
              <a:defRPr/>
            </a:pPr>
            <a:endParaRPr lang="en-AU" dirty="0" smtClean="0"/>
          </a:p>
          <a:p>
            <a:pPr>
              <a:defRPr/>
            </a:pPr>
            <a:endParaRPr lang="en-AU" dirty="0" smtClean="0"/>
          </a:p>
          <a:p>
            <a:pPr>
              <a:defRPr/>
            </a:pPr>
            <a:endParaRPr lang="en-AU" dirty="0" smtClean="0"/>
          </a:p>
          <a:p>
            <a:pPr>
              <a:defRPr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Lawyers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  <a:p>
            <a:r>
              <a:rPr lang="en-AU" dirty="0" smtClean="0">
                <a:ea typeface="ＭＳ Ｐゴシック" pitchFamily="34" charset="-128"/>
              </a:rPr>
              <a:t>Accreditation</a:t>
            </a:r>
          </a:p>
          <a:p>
            <a:r>
              <a:rPr lang="en-AU" dirty="0" smtClean="0">
                <a:ea typeface="ＭＳ Ｐゴシック" pitchFamily="34" charset="-128"/>
              </a:rPr>
              <a:t>Compel attendance at Case Conference</a:t>
            </a:r>
          </a:p>
          <a:p>
            <a:r>
              <a:rPr lang="en-AU" dirty="0" smtClean="0">
                <a:ea typeface="ＭＳ Ｐゴシック" pitchFamily="34" charset="-128"/>
              </a:rPr>
              <a:t>Review change of WRP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Workplace Rehabilitation Provider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Develop a Relationship</a:t>
            </a:r>
          </a:p>
          <a:p>
            <a:r>
              <a:rPr lang="en-AU" dirty="0" smtClean="0"/>
              <a:t>Clear goal</a:t>
            </a:r>
          </a:p>
          <a:p>
            <a:r>
              <a:rPr lang="en-AU" dirty="0" smtClean="0"/>
              <a:t>Timely service delivery</a:t>
            </a:r>
          </a:p>
          <a:p>
            <a:r>
              <a:rPr lang="en-AU" dirty="0" smtClean="0"/>
              <a:t>Proactive case management</a:t>
            </a:r>
          </a:p>
          <a:p>
            <a:r>
              <a:rPr lang="en-AU" dirty="0" smtClean="0"/>
              <a:t>Communication</a:t>
            </a:r>
          </a:p>
          <a:p>
            <a:r>
              <a:rPr lang="en-AU" dirty="0" smtClean="0"/>
              <a:t>Psycho-social approach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Keys to driving success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ea typeface="ＭＳ Ｐゴシック" pitchFamily="34" charset="-128"/>
              </a:rPr>
              <a:t>Corporate Commitment </a:t>
            </a:r>
          </a:p>
          <a:p>
            <a:r>
              <a:rPr lang="en-AU" dirty="0" smtClean="0">
                <a:ea typeface="ＭＳ Ｐゴシック" pitchFamily="34" charset="-128"/>
              </a:rPr>
              <a:t>Early intervention</a:t>
            </a:r>
          </a:p>
          <a:p>
            <a:r>
              <a:rPr lang="en-AU" dirty="0" smtClean="0">
                <a:ea typeface="ＭＳ Ｐゴシック" pitchFamily="34" charset="-128"/>
              </a:rPr>
              <a:t>Bio-psychosocial approach</a:t>
            </a:r>
          </a:p>
          <a:p>
            <a:r>
              <a:rPr lang="en-AU" dirty="0" smtClean="0">
                <a:ea typeface="ＭＳ Ｐゴシック" pitchFamily="34" charset="-128"/>
              </a:rPr>
              <a:t>Proactive case management</a:t>
            </a:r>
          </a:p>
          <a:p>
            <a:r>
              <a:rPr lang="en-AU" dirty="0" smtClean="0">
                <a:ea typeface="ＭＳ Ｐゴシック" pitchFamily="34" charset="-128"/>
              </a:rPr>
              <a:t>Collaboration and transparency planning RTW</a:t>
            </a:r>
          </a:p>
          <a:p>
            <a:r>
              <a:rPr lang="en-AU" dirty="0" smtClean="0">
                <a:ea typeface="ＭＳ Ｐゴシック" pitchFamily="34" charset="-128"/>
              </a:rPr>
              <a:t>Communication+++</a:t>
            </a:r>
          </a:p>
          <a:p>
            <a:r>
              <a:rPr lang="en-AU" dirty="0" smtClean="0">
                <a:ea typeface="ＭＳ Ｐゴシック" pitchFamily="34" charset="-128"/>
              </a:rPr>
              <a:t>Treating Practitioner Education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C:\Users\huyen.penny\AppData\Local\Microsoft\Windows\Temporary Internet Files\Content.IE5\VSY28CAZ\MC900441498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43428" y="2034610"/>
            <a:ext cx="3657143" cy="3657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914400" y="1484313"/>
            <a:ext cx="8229600" cy="4525962"/>
          </a:xfrm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What is Workplace Rehabilitation?</a:t>
            </a:r>
          </a:p>
          <a:p>
            <a:r>
              <a:rPr lang="en-US" dirty="0" smtClean="0">
                <a:ea typeface="ＭＳ Ｐゴシック" pitchFamily="34" charset="-128"/>
              </a:rPr>
              <a:t>Factors Affecting Return to Work</a:t>
            </a:r>
          </a:p>
          <a:p>
            <a:r>
              <a:rPr lang="en-US" dirty="0" smtClean="0">
                <a:ea typeface="ＭＳ Ｐゴシック" pitchFamily="34" charset="-128"/>
              </a:rPr>
              <a:t>What Can Be Done?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What is Workplace Rehabilitation?</a:t>
            </a:r>
            <a:br>
              <a:rPr lang="en-US" smtClean="0">
                <a:ea typeface="ＭＳ Ｐゴシック" pitchFamily="34" charset="-128"/>
              </a:rPr>
            </a:br>
            <a:endParaRPr lang="en-AU" smtClean="0">
              <a:ea typeface="ＭＳ Ｐゴシック" pitchFamily="34" charset="-128"/>
            </a:endParaRPr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  <a:p>
            <a:r>
              <a:rPr lang="en-AU" dirty="0" smtClean="0">
                <a:ea typeface="ＭＳ Ｐゴシック" pitchFamily="34" charset="-128"/>
              </a:rPr>
              <a:t>Accredited Providers</a:t>
            </a:r>
          </a:p>
          <a:p>
            <a:r>
              <a:rPr lang="en-AU" dirty="0" smtClean="0">
                <a:ea typeface="ＭＳ Ｐゴシック" pitchFamily="34" charset="-128"/>
              </a:rPr>
              <a:t>Safe, Sustainable Return to Work</a:t>
            </a:r>
          </a:p>
          <a:p>
            <a:r>
              <a:rPr lang="en-AU" dirty="0" smtClean="0">
                <a:ea typeface="ＭＳ Ｐゴシック" pitchFamily="34" charset="-128"/>
              </a:rPr>
              <a:t>Strategies</a:t>
            </a:r>
          </a:p>
          <a:p>
            <a:r>
              <a:rPr lang="en-AU" dirty="0" smtClean="0">
                <a:ea typeface="ＭＳ Ｐゴシック" pitchFamily="34" charset="-128"/>
              </a:rPr>
              <a:t>When to Refer</a:t>
            </a:r>
          </a:p>
          <a:p>
            <a:endParaRPr lang="en-AU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What is Workplace Rehabilitation?</a:t>
            </a:r>
            <a:endParaRPr lang="en-AU" smtClean="0">
              <a:ea typeface="ＭＳ Ｐゴシック" pitchFamily="34" charset="-128"/>
            </a:endParaRP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  <a:p>
            <a:r>
              <a:rPr lang="en-AU" dirty="0" smtClean="0">
                <a:ea typeface="ＭＳ Ｐゴシック" pitchFamily="34" charset="-128"/>
              </a:rPr>
              <a:t>Accreditation</a:t>
            </a:r>
          </a:p>
          <a:p>
            <a:r>
              <a:rPr lang="en-AU" dirty="0" smtClean="0">
                <a:ea typeface="ＭＳ Ｐゴシック" pitchFamily="34" charset="-128"/>
              </a:rPr>
              <a:t>Service standards</a:t>
            </a:r>
          </a:p>
          <a:p>
            <a:r>
              <a:rPr lang="en-AU" dirty="0" smtClean="0">
                <a:ea typeface="ＭＳ Ｐゴシック" pitchFamily="34" charset="-128"/>
              </a:rPr>
              <a:t>Qualification </a:t>
            </a:r>
          </a:p>
          <a:p>
            <a:r>
              <a:rPr lang="en-AU" dirty="0" smtClean="0">
                <a:ea typeface="ＭＳ Ｐゴシック" pitchFamily="34" charset="-128"/>
              </a:rPr>
              <a:t>Performance Measurement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Factors Affecting Return to Work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  <a:p>
            <a:r>
              <a:rPr lang="en-AU" dirty="0" smtClean="0">
                <a:ea typeface="ＭＳ Ｐゴシック" pitchFamily="34" charset="-128"/>
              </a:rPr>
              <a:t>Work absence</a:t>
            </a:r>
          </a:p>
          <a:p>
            <a:r>
              <a:rPr lang="en-AU" dirty="0" smtClean="0">
                <a:ea typeface="ＭＳ Ｐゴシック" pitchFamily="34" charset="-128"/>
              </a:rPr>
              <a:t>Delay to referral</a:t>
            </a:r>
          </a:p>
          <a:p>
            <a:r>
              <a:rPr lang="en-AU" dirty="0" smtClean="0">
                <a:ea typeface="ＭＳ Ｐゴシック" pitchFamily="34" charset="-128"/>
              </a:rPr>
              <a:t>Stakeholders </a:t>
            </a:r>
          </a:p>
          <a:p>
            <a:endParaRPr lang="en-AU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General Practitioner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ea typeface="ＭＳ Ｐゴシック" pitchFamily="34" charset="-128"/>
              </a:rPr>
              <a:t>Position of Power</a:t>
            </a:r>
          </a:p>
          <a:p>
            <a:r>
              <a:rPr lang="en-AU" dirty="0" smtClean="0">
                <a:ea typeface="ＭＳ Ｐゴシック" pitchFamily="34" charset="-128"/>
              </a:rPr>
              <a:t>Family GP</a:t>
            </a:r>
          </a:p>
          <a:p>
            <a:r>
              <a:rPr lang="en-AU" dirty="0" smtClean="0">
                <a:ea typeface="ＭＳ Ｐゴシック" pitchFamily="34" charset="-128"/>
              </a:rPr>
              <a:t>Need to be fully fit</a:t>
            </a:r>
          </a:p>
          <a:p>
            <a:r>
              <a:rPr lang="en-AU" dirty="0" smtClean="0">
                <a:ea typeface="ＭＳ Ｐゴシック" pitchFamily="34" charset="-128"/>
              </a:rPr>
              <a:t>Lack of evidence based treatment</a:t>
            </a:r>
          </a:p>
          <a:p>
            <a:r>
              <a:rPr lang="en-AU" dirty="0" smtClean="0">
                <a:ea typeface="ＭＳ Ｐゴシック" pitchFamily="34" charset="-128"/>
              </a:rPr>
              <a:t>Unfamiliar with:</a:t>
            </a:r>
          </a:p>
          <a:p>
            <a:pPr lvl="1">
              <a:buFont typeface="Wingdings" pitchFamily="2" charset="2"/>
              <a:buChar char="ü"/>
            </a:pPr>
            <a:r>
              <a:rPr lang="en-AU" dirty="0" smtClean="0">
                <a:ea typeface="ＭＳ Ｐゴシック" pitchFamily="34" charset="-128"/>
              </a:rPr>
              <a:t>WC system/processes</a:t>
            </a:r>
          </a:p>
          <a:p>
            <a:pPr lvl="1">
              <a:buFont typeface="Wingdings" pitchFamily="2" charset="2"/>
              <a:buChar char="ü"/>
            </a:pPr>
            <a:r>
              <a:rPr lang="en-AU" dirty="0" smtClean="0">
                <a:ea typeface="ＭＳ Ｐゴシック" pitchFamily="34" charset="-128"/>
              </a:rPr>
              <a:t>Occupational medicine</a:t>
            </a:r>
          </a:p>
          <a:p>
            <a:r>
              <a:rPr lang="en-AU" dirty="0" smtClean="0">
                <a:ea typeface="ＭＳ Ｐゴシック" pitchFamily="34" charset="-128"/>
              </a:rPr>
              <a:t>Other treating professionals</a:t>
            </a:r>
          </a:p>
          <a:p>
            <a:pPr>
              <a:buFontTx/>
              <a:buNone/>
            </a:pPr>
            <a:r>
              <a:rPr lang="en-AU" dirty="0" smtClean="0">
                <a:ea typeface="ＭＳ Ｐゴシック" pitchFamily="34" charset="-128"/>
              </a:rPr>
              <a:t> </a:t>
            </a:r>
          </a:p>
          <a:p>
            <a:endParaRPr lang="en-AU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Employer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556793"/>
            <a:ext cx="8675687" cy="5029746"/>
          </a:xfrm>
        </p:spPr>
        <p:txBody>
          <a:bodyPr/>
          <a:lstStyle/>
          <a:p>
            <a:r>
              <a:rPr lang="en-AU" dirty="0" smtClean="0">
                <a:ea typeface="ＭＳ Ｐゴシック" pitchFamily="34" charset="-128"/>
              </a:rPr>
              <a:t>Lack of Injury management systems</a:t>
            </a:r>
          </a:p>
          <a:p>
            <a:r>
              <a:rPr lang="en-AU" dirty="0" smtClean="0">
                <a:ea typeface="ＭＳ Ｐゴシック" pitchFamily="34" charset="-128"/>
              </a:rPr>
              <a:t>Workplace culture to WC</a:t>
            </a:r>
          </a:p>
          <a:p>
            <a:r>
              <a:rPr lang="en-AU" dirty="0" smtClean="0">
                <a:ea typeface="ＭＳ Ｐゴシック" pitchFamily="34" charset="-128"/>
              </a:rPr>
              <a:t>Performance Incentives</a:t>
            </a:r>
          </a:p>
          <a:p>
            <a:r>
              <a:rPr lang="en-AU" dirty="0" smtClean="0">
                <a:ea typeface="ＭＳ Ｐゴシック" pitchFamily="34" charset="-128"/>
              </a:rPr>
              <a:t>Relationship breakdown </a:t>
            </a:r>
          </a:p>
          <a:p>
            <a:r>
              <a:rPr lang="en-AU" dirty="0" smtClean="0">
                <a:ea typeface="ＭＳ Ｐゴシック" pitchFamily="34" charset="-128"/>
              </a:rPr>
              <a:t>Scepticism</a:t>
            </a:r>
          </a:p>
          <a:p>
            <a:r>
              <a:rPr lang="en-AU" dirty="0" smtClean="0">
                <a:ea typeface="ＭＳ Ｐゴシック" pitchFamily="34" charset="-128"/>
              </a:rPr>
              <a:t>Lack of resources</a:t>
            </a:r>
          </a:p>
          <a:p>
            <a:r>
              <a:rPr lang="en-AU" dirty="0" smtClean="0">
                <a:ea typeface="ＭＳ Ｐゴシック" pitchFamily="34" charset="-128"/>
              </a:rPr>
              <a:t>Lack of knowledge </a:t>
            </a:r>
          </a:p>
          <a:p>
            <a:r>
              <a:rPr lang="en-AU" dirty="0" smtClean="0">
                <a:ea typeface="ＭＳ Ｐゴシック" pitchFamily="34" charset="-128"/>
              </a:rPr>
              <a:t>Inappropriate RTW goal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Injured Worker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ea typeface="ＭＳ Ｐゴシック" pitchFamily="34" charset="-128"/>
              </a:rPr>
              <a:t>Relationship with employer</a:t>
            </a:r>
          </a:p>
          <a:p>
            <a:r>
              <a:rPr lang="en-AU" dirty="0" smtClean="0">
                <a:ea typeface="ＭＳ Ｐゴシック" pitchFamily="34" charset="-128"/>
              </a:rPr>
              <a:t>Job satisfaction</a:t>
            </a:r>
          </a:p>
          <a:p>
            <a:r>
              <a:rPr lang="en-AU" dirty="0" smtClean="0">
                <a:ea typeface="ＭＳ Ｐゴシック" pitchFamily="34" charset="-128"/>
              </a:rPr>
              <a:t>Personality profile</a:t>
            </a:r>
          </a:p>
          <a:p>
            <a:r>
              <a:rPr lang="en-AU" dirty="0" smtClean="0">
                <a:ea typeface="ＭＳ Ｐゴシック" pitchFamily="34" charset="-128"/>
              </a:rPr>
              <a:t>Beliefs about injury/pain</a:t>
            </a:r>
          </a:p>
          <a:p>
            <a:r>
              <a:rPr lang="en-AU" dirty="0" smtClean="0">
                <a:ea typeface="ＭＳ Ｐゴシック" pitchFamily="34" charset="-128"/>
              </a:rPr>
              <a:t>Family Situation</a:t>
            </a:r>
          </a:p>
          <a:p>
            <a:r>
              <a:rPr lang="en-AU" dirty="0" smtClean="0">
                <a:ea typeface="ＭＳ Ｐゴシック" pitchFamily="34" charset="-128"/>
              </a:rPr>
              <a:t>Stigma attached to claim</a:t>
            </a:r>
          </a:p>
          <a:p>
            <a:r>
              <a:rPr lang="en-AU" dirty="0" smtClean="0">
                <a:ea typeface="ＭＳ Ｐゴシック" pitchFamily="34" charset="-128"/>
              </a:rPr>
              <a:t>Mental health</a:t>
            </a:r>
          </a:p>
          <a:p>
            <a:r>
              <a:rPr lang="en-AU" dirty="0" smtClean="0">
                <a:ea typeface="ＭＳ Ｐゴシック" pitchFamily="34" charset="-128"/>
              </a:rPr>
              <a:t>Substance abuse</a:t>
            </a:r>
          </a:p>
          <a:p>
            <a:endParaRPr lang="en-AU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Lawyers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AU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AU" dirty="0" smtClean="0">
              <a:ea typeface="ＭＳ Ｐゴシック" pitchFamily="34" charset="-128"/>
            </a:endParaRPr>
          </a:p>
          <a:p>
            <a:r>
              <a:rPr lang="en-AU" dirty="0" smtClean="0">
                <a:ea typeface="ＭＳ Ｐゴシック" pitchFamily="34" charset="-128"/>
              </a:rPr>
              <a:t>Delay RTW</a:t>
            </a:r>
          </a:p>
          <a:p>
            <a:r>
              <a:rPr lang="en-AU" dirty="0" smtClean="0">
                <a:ea typeface="ＭＳ Ｐゴシック" pitchFamily="34" charset="-128"/>
              </a:rPr>
              <a:t>Block Case Conferences</a:t>
            </a:r>
          </a:p>
          <a:p>
            <a:r>
              <a:rPr lang="en-AU" dirty="0" smtClean="0">
                <a:ea typeface="ＭＳ Ｐゴシック" pitchFamily="34" charset="-128"/>
              </a:rPr>
              <a:t>Change WRP</a:t>
            </a:r>
          </a:p>
          <a:p>
            <a:pPr>
              <a:buFontTx/>
              <a:buNone/>
            </a:pPr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AU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AU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  <a:p>
            <a:endParaRPr lang="en-AU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3622</TotalTime>
  <Words>283</Words>
  <Application>Microsoft Office PowerPoint</Application>
  <PresentationFormat>On-screen Show (4:3)</PresentationFormat>
  <Paragraphs>150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Office Theme</vt:lpstr>
      <vt:lpstr>PowerPoint Presentation</vt:lpstr>
      <vt:lpstr>PowerPoint Presentation</vt:lpstr>
      <vt:lpstr> What is Workplace Rehabilitation? </vt:lpstr>
      <vt:lpstr>What is Workplace Rehabilitation?</vt:lpstr>
      <vt:lpstr>Factors Affecting Return to Work</vt:lpstr>
      <vt:lpstr>General Practitioner</vt:lpstr>
      <vt:lpstr>Employer</vt:lpstr>
      <vt:lpstr>Injured Worker</vt:lpstr>
      <vt:lpstr>Lawyers</vt:lpstr>
      <vt:lpstr>Workplace Rehabilitation Provider</vt:lpstr>
      <vt:lpstr>What Can Be Done? General Practitioner</vt:lpstr>
      <vt:lpstr>Employer</vt:lpstr>
      <vt:lpstr>Individual</vt:lpstr>
      <vt:lpstr>Lawyers</vt:lpstr>
      <vt:lpstr>Workplace Rehabilitation Provider</vt:lpstr>
      <vt:lpstr>Keys to driving success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REcovRE</dc:creator>
  <cp:lastModifiedBy>Paula Sinclair</cp:lastModifiedBy>
  <cp:revision>184</cp:revision>
  <cp:lastPrinted>2013-10-29T23:47:42Z</cp:lastPrinted>
  <dcterms:created xsi:type="dcterms:W3CDTF">2009-06-16T05:09:32Z</dcterms:created>
  <dcterms:modified xsi:type="dcterms:W3CDTF">2013-10-29T23:48:57Z</dcterms:modified>
</cp:coreProperties>
</file>